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1"/>
  </p:sldMasterIdLst>
  <p:notesMasterIdLst>
    <p:notesMasterId r:id="rId21"/>
  </p:notesMasterIdLst>
  <p:sldIdLst>
    <p:sldId id="256" r:id="rId2"/>
    <p:sldId id="269" r:id="rId3"/>
    <p:sldId id="257" r:id="rId4"/>
    <p:sldId id="293" r:id="rId5"/>
    <p:sldId id="311" r:id="rId6"/>
    <p:sldId id="260" r:id="rId7"/>
    <p:sldId id="299" r:id="rId8"/>
    <p:sldId id="309" r:id="rId9"/>
    <p:sldId id="307" r:id="rId10"/>
    <p:sldId id="310" r:id="rId11"/>
    <p:sldId id="282" r:id="rId12"/>
    <p:sldId id="300" r:id="rId13"/>
    <p:sldId id="283" r:id="rId14"/>
    <p:sldId id="304" r:id="rId15"/>
    <p:sldId id="266" r:id="rId16"/>
    <p:sldId id="303" r:id="rId17"/>
    <p:sldId id="297" r:id="rId18"/>
    <p:sldId id="270" r:id="rId19"/>
    <p:sldId id="271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55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138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jpg>
</file>

<file path=ppt/media/image5.pn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528AB3-69F7-4C64-9145-A4819E3D2ADB}" type="datetimeFigureOut">
              <a:rPr lang="en-GB" smtClean="0"/>
              <a:t>16/04/2018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18FBC7-2CEA-46F3-AA3E-32F14154EA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4484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4/16/2018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5416" y="2594917"/>
            <a:ext cx="9424087" cy="2578443"/>
          </a:xfrm>
        </p:spPr>
        <p:txBody>
          <a:bodyPr/>
          <a:lstStyle/>
          <a:p>
            <a:pPr algn="ctr"/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Running Production Hyper-V and vSphere </a:t>
            </a:r>
            <a:r>
              <a:rPr lang="en-GB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ESXi</a:t>
            </a:r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b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 user comparison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4292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219" y="222458"/>
            <a:ext cx="9422009" cy="65393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1091888"/>
            <a:ext cx="4601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 smtClean="0"/>
              <a:t>Active-Active DCs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 smtClean="0"/>
              <a:t>Roughly 21KM apart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 smtClean="0"/>
              <a:t>High bandwidth, low latency DWDM between sites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21826192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Systems Management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98124"/>
            <a:ext cx="8596668" cy="3880773"/>
          </a:xfrm>
        </p:spPr>
        <p:txBody>
          <a:bodyPr/>
          <a:lstStyle/>
          <a:p>
            <a:r>
              <a:rPr lang="en-GB" dirty="0" smtClean="0"/>
              <a:t>Managing our Hyper-V estate regularly requires us to jump between</a:t>
            </a:r>
          </a:p>
          <a:p>
            <a:pPr lvl="1"/>
            <a:r>
              <a:rPr lang="en-GB" sz="1800" dirty="0" smtClean="0"/>
              <a:t>Hyper-V Manager</a:t>
            </a:r>
          </a:p>
          <a:p>
            <a:pPr lvl="1"/>
            <a:r>
              <a:rPr lang="en-GB" sz="1800" dirty="0" smtClean="0"/>
              <a:t>System </a:t>
            </a:r>
            <a:r>
              <a:rPr lang="en-GB" sz="1800" dirty="0" err="1" smtClean="0"/>
              <a:t>Center</a:t>
            </a:r>
            <a:r>
              <a:rPr lang="en-GB" sz="1800" dirty="0" smtClean="0"/>
              <a:t> Virtual Machine Manager</a:t>
            </a:r>
          </a:p>
          <a:p>
            <a:pPr lvl="1"/>
            <a:r>
              <a:rPr lang="en-GB" sz="1800" dirty="0" smtClean="0"/>
              <a:t>Failover Cluster Manager</a:t>
            </a:r>
          </a:p>
          <a:p>
            <a:pPr lvl="1"/>
            <a:r>
              <a:rPr lang="en-GB" sz="1800" dirty="0" smtClean="0"/>
              <a:t>Local host access/PowerShell</a:t>
            </a:r>
          </a:p>
          <a:p>
            <a:pPr lvl="1"/>
            <a:endParaRPr lang="en-GB" sz="1800" dirty="0" smtClean="0"/>
          </a:p>
          <a:p>
            <a:r>
              <a:rPr lang="en-GB" dirty="0" smtClean="0"/>
              <a:t>Managing our VMware estate requires </a:t>
            </a:r>
            <a:r>
              <a:rPr lang="en-GB" dirty="0" err="1" smtClean="0"/>
              <a:t>vCenter</a:t>
            </a:r>
            <a:r>
              <a:rPr lang="en-GB" dirty="0" smtClean="0"/>
              <a:t>…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1607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98926"/>
            <a:ext cx="8596668" cy="1320800"/>
          </a:xfrm>
        </p:spPr>
        <p:txBody>
          <a:bodyPr/>
          <a:lstStyle/>
          <a:p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Deployment Methods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132545"/>
            <a:ext cx="8596668" cy="4863519"/>
          </a:xfrm>
        </p:spPr>
        <p:txBody>
          <a:bodyPr>
            <a:noAutofit/>
          </a:bodyPr>
          <a:lstStyle/>
          <a:p>
            <a:r>
              <a:rPr lang="en-GB" dirty="0" err="1" smtClean="0"/>
              <a:t>ESXi</a:t>
            </a:r>
            <a:r>
              <a:rPr lang="en-GB" dirty="0" smtClean="0"/>
              <a:t> allows for</a:t>
            </a:r>
          </a:p>
          <a:p>
            <a:pPr lvl="1"/>
            <a:r>
              <a:rPr lang="en-GB" sz="1800" dirty="0" smtClean="0"/>
              <a:t>SD Card</a:t>
            </a:r>
          </a:p>
          <a:p>
            <a:pPr lvl="1"/>
            <a:r>
              <a:rPr lang="en-GB" sz="1800" dirty="0" smtClean="0"/>
              <a:t>SATA DOM</a:t>
            </a:r>
          </a:p>
          <a:p>
            <a:pPr lvl="1"/>
            <a:r>
              <a:rPr lang="en-GB" sz="1800" dirty="0" smtClean="0"/>
              <a:t>Stateless deployment – ‘boot from SAN’ </a:t>
            </a:r>
            <a:r>
              <a:rPr lang="en-GB" sz="1800" dirty="0" err="1" smtClean="0"/>
              <a:t>etc</a:t>
            </a:r>
            <a:endParaRPr lang="en-GB" sz="1800" dirty="0" smtClean="0"/>
          </a:p>
          <a:p>
            <a:pPr lvl="1"/>
            <a:endParaRPr lang="en-GB" sz="1800" dirty="0" smtClean="0"/>
          </a:p>
          <a:p>
            <a:r>
              <a:rPr lang="en-GB" dirty="0" smtClean="0"/>
              <a:t>Hyper-V required us to add hard drives to blades</a:t>
            </a:r>
          </a:p>
          <a:p>
            <a:pPr lvl="1"/>
            <a:r>
              <a:rPr lang="en-GB" sz="1800" dirty="0" smtClean="0"/>
              <a:t>2 drives in a RAID 1 – therefore with all blades being purchased identically we had this setup in both Hyper-V and </a:t>
            </a:r>
            <a:r>
              <a:rPr lang="en-GB" sz="1800" dirty="0" err="1" smtClean="0"/>
              <a:t>ESXi</a:t>
            </a:r>
            <a:endParaRPr lang="en-GB" sz="1800" dirty="0" smtClean="0"/>
          </a:p>
          <a:p>
            <a:pPr lvl="1"/>
            <a:r>
              <a:rPr lang="en-GB" dirty="0" smtClean="0"/>
              <a:t>If </a:t>
            </a:r>
            <a:r>
              <a:rPr lang="en-GB" dirty="0" smtClean="0"/>
              <a:t>we had deployed the blades with SSD drives we could have used those in </a:t>
            </a:r>
            <a:r>
              <a:rPr lang="en-GB" dirty="0" err="1" smtClean="0"/>
              <a:t>ESXi</a:t>
            </a:r>
            <a:r>
              <a:rPr lang="en-GB" dirty="0" smtClean="0"/>
              <a:t> as a local read cache</a:t>
            </a:r>
          </a:p>
          <a:p>
            <a:endParaRPr lang="en-GB" dirty="0" smtClean="0"/>
          </a:p>
          <a:p>
            <a:r>
              <a:rPr lang="en-GB" dirty="0" smtClean="0"/>
              <a:t>While the cost difference is relatively low it does add up as you scale nodes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6325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Monitoring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99270"/>
            <a:ext cx="8596668" cy="4656560"/>
          </a:xfrm>
        </p:spPr>
        <p:txBody>
          <a:bodyPr>
            <a:normAutofit/>
          </a:bodyPr>
          <a:lstStyle/>
          <a:p>
            <a:r>
              <a:rPr lang="en-GB" dirty="0" err="1"/>
              <a:t>vCenter</a:t>
            </a:r>
            <a:r>
              <a:rPr lang="en-GB" dirty="0"/>
              <a:t> gives you a wealth of information</a:t>
            </a:r>
          </a:p>
          <a:p>
            <a:pPr lvl="1"/>
            <a:r>
              <a:rPr lang="en-GB" dirty="0"/>
              <a:t>Yes we can use </a:t>
            </a:r>
            <a:r>
              <a:rPr lang="en-GB" dirty="0" err="1"/>
              <a:t>vROPS</a:t>
            </a:r>
            <a:r>
              <a:rPr lang="en-GB" dirty="0"/>
              <a:t> but it is not required nor do they hamstring </a:t>
            </a:r>
            <a:r>
              <a:rPr lang="en-GB" dirty="0" err="1"/>
              <a:t>vCenter</a:t>
            </a:r>
            <a:r>
              <a:rPr lang="en-GB" dirty="0"/>
              <a:t> to try and make you purchase a suite of </a:t>
            </a:r>
            <a:r>
              <a:rPr lang="en-GB" dirty="0" smtClean="0"/>
              <a:t>products</a:t>
            </a:r>
          </a:p>
          <a:p>
            <a:pPr lvl="1"/>
            <a:endParaRPr lang="en-GB" dirty="0"/>
          </a:p>
          <a:p>
            <a:r>
              <a:rPr lang="en-GB" dirty="0" smtClean="0"/>
              <a:t>Microsoft clearly expect you to leverage </a:t>
            </a:r>
            <a:r>
              <a:rPr lang="en-GB" smtClean="0"/>
              <a:t>the System </a:t>
            </a:r>
            <a:r>
              <a:rPr lang="en-GB" dirty="0" err="1" smtClean="0"/>
              <a:t>Center</a:t>
            </a:r>
            <a:r>
              <a:rPr lang="en-GB" dirty="0" smtClean="0"/>
              <a:t> suite as SCVMM monitoring options/data is rubbish</a:t>
            </a:r>
          </a:p>
          <a:p>
            <a:endParaRPr lang="en-GB" dirty="0" smtClean="0"/>
          </a:p>
          <a:p>
            <a:r>
              <a:rPr lang="en-GB" dirty="0" smtClean="0"/>
              <a:t>We did push the SCOM agent to our hosts… recent Microsoft support case had us removing it as it was causing WMI issues</a:t>
            </a:r>
          </a:p>
          <a:p>
            <a:endParaRPr lang="en-GB" dirty="0" smtClean="0"/>
          </a:p>
          <a:p>
            <a:r>
              <a:rPr lang="en-GB" dirty="0" smtClean="0"/>
              <a:t>Large scale </a:t>
            </a:r>
            <a:r>
              <a:rPr lang="en-GB" dirty="0" err="1" smtClean="0"/>
              <a:t>SolarWinds</a:t>
            </a:r>
            <a:r>
              <a:rPr lang="en-GB" dirty="0" smtClean="0"/>
              <a:t> deployment already in place so we leverage this as our ‘single pane of glass’ view</a:t>
            </a:r>
          </a:p>
          <a:p>
            <a:pPr marL="0" indent="0">
              <a:buNone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738755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Stability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83062"/>
            <a:ext cx="8826430" cy="3880773"/>
          </a:xfrm>
        </p:spPr>
        <p:txBody>
          <a:bodyPr>
            <a:normAutofit fontScale="92500"/>
          </a:bodyPr>
          <a:lstStyle/>
          <a:p>
            <a:r>
              <a:rPr lang="en-GB" dirty="0" smtClean="0"/>
              <a:t>The complexity of our environment has resulted in some fascinating </a:t>
            </a:r>
            <a:r>
              <a:rPr lang="en-GB" dirty="0" smtClean="0"/>
              <a:t>fault scenarios</a:t>
            </a:r>
            <a:r>
              <a:rPr lang="en-GB" dirty="0" smtClean="0"/>
              <a:t> </a:t>
            </a:r>
            <a:r>
              <a:rPr lang="en-GB" dirty="0" smtClean="0"/>
              <a:t>to troubleshoot</a:t>
            </a:r>
          </a:p>
          <a:p>
            <a:pPr lvl="1"/>
            <a:r>
              <a:rPr lang="en-GB" sz="1800" dirty="0" err="1" smtClean="0"/>
              <a:t>ESXi</a:t>
            </a:r>
            <a:r>
              <a:rPr lang="en-GB" sz="1800" dirty="0" smtClean="0"/>
              <a:t> has never let us down</a:t>
            </a:r>
          </a:p>
          <a:p>
            <a:pPr lvl="1"/>
            <a:r>
              <a:rPr lang="en-GB" sz="1800" dirty="0" smtClean="0"/>
              <a:t>Hyper-V… let’s just say it hasn’t been quite as reliable</a:t>
            </a:r>
          </a:p>
          <a:p>
            <a:pPr lvl="1"/>
            <a:endParaRPr lang="en-GB" sz="1800" dirty="0" smtClean="0"/>
          </a:p>
          <a:p>
            <a:r>
              <a:rPr lang="en-GB" dirty="0" smtClean="0"/>
              <a:t>Example: </a:t>
            </a:r>
          </a:p>
          <a:p>
            <a:pPr lvl="1"/>
            <a:r>
              <a:rPr lang="en-GB" dirty="0" smtClean="0"/>
              <a:t>WMI issues (</a:t>
            </a:r>
            <a:r>
              <a:rPr lang="en-GB" dirty="0" err="1" smtClean="0"/>
              <a:t>e.g</a:t>
            </a:r>
            <a:r>
              <a:rPr lang="en-GB" dirty="0" smtClean="0"/>
              <a:t> provider load failure) prevent MS management tools being able to talk to the cluster which is ‘fun’</a:t>
            </a:r>
          </a:p>
          <a:p>
            <a:endParaRPr lang="en-GB" dirty="0"/>
          </a:p>
          <a:p>
            <a:r>
              <a:rPr lang="en-GB" dirty="0" smtClean="0"/>
              <a:t>Some of the Hyper-V issues could be attributed to architectural decisions which were forced on us due to vendor support/qualification of Hyper-V at time of deployment</a:t>
            </a:r>
            <a:endParaRPr lang="en-GB" dirty="0"/>
          </a:p>
          <a:p>
            <a:pPr marL="0" indent="0">
              <a:buNone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3275620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27351"/>
            <a:ext cx="8596668" cy="1320800"/>
          </a:xfrm>
        </p:spPr>
        <p:txBody>
          <a:bodyPr/>
          <a:lstStyle/>
          <a:p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Lessons Learnt 1/2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094283"/>
            <a:ext cx="8596668" cy="5403953"/>
          </a:xfrm>
        </p:spPr>
        <p:txBody>
          <a:bodyPr>
            <a:normAutofit/>
          </a:bodyPr>
          <a:lstStyle/>
          <a:p>
            <a:r>
              <a:rPr lang="en-GB" dirty="0" smtClean="0"/>
              <a:t>Running two hypervisors adds cost and complexity</a:t>
            </a:r>
          </a:p>
          <a:p>
            <a:endParaRPr lang="en-GB" dirty="0" smtClean="0"/>
          </a:p>
          <a:p>
            <a:r>
              <a:rPr lang="en-GB" dirty="0" smtClean="0"/>
              <a:t>Most vendors would build/support products on </a:t>
            </a:r>
            <a:r>
              <a:rPr lang="en-GB" dirty="0" err="1" smtClean="0"/>
              <a:t>ESXi</a:t>
            </a:r>
            <a:r>
              <a:rPr lang="en-GB" dirty="0" smtClean="0"/>
              <a:t> hampering management goal of removing it from the business</a:t>
            </a:r>
          </a:p>
          <a:p>
            <a:pPr lvl="1"/>
            <a:r>
              <a:rPr lang="en-GB" dirty="0" smtClean="0"/>
              <a:t>Some hardware vendors solutions are certainly more mature on </a:t>
            </a:r>
            <a:r>
              <a:rPr lang="en-GB" dirty="0" err="1" smtClean="0"/>
              <a:t>ESXi</a:t>
            </a:r>
            <a:r>
              <a:rPr lang="en-GB" dirty="0" smtClean="0"/>
              <a:t> and produce better results </a:t>
            </a:r>
            <a:r>
              <a:rPr lang="en-GB" dirty="0" err="1" smtClean="0"/>
              <a:t>e.g</a:t>
            </a:r>
            <a:r>
              <a:rPr lang="en-GB" dirty="0" smtClean="0"/>
              <a:t> Peer Persistence &gt; CLX</a:t>
            </a:r>
          </a:p>
          <a:p>
            <a:pPr lvl="1"/>
            <a:endParaRPr lang="en-GB" dirty="0" smtClean="0"/>
          </a:p>
          <a:p>
            <a:r>
              <a:rPr lang="en-GB" dirty="0" smtClean="0"/>
              <a:t>Documentation overhead due to the differences in each setup</a:t>
            </a:r>
          </a:p>
          <a:p>
            <a:endParaRPr lang="en-GB" dirty="0" smtClean="0"/>
          </a:p>
          <a:p>
            <a:r>
              <a:rPr lang="en-GB" dirty="0" smtClean="0"/>
              <a:t>Economies of scale cannot be realised nor can efficiencies in processes</a:t>
            </a:r>
          </a:p>
          <a:p>
            <a:endParaRPr lang="en-GB" dirty="0"/>
          </a:p>
          <a:p>
            <a:r>
              <a:rPr lang="en-GB" dirty="0" smtClean="0"/>
              <a:t>VMware is </a:t>
            </a:r>
            <a:r>
              <a:rPr lang="en-GB" dirty="0"/>
              <a:t>more reliable and stable</a:t>
            </a:r>
          </a:p>
          <a:p>
            <a:pPr lvl="1"/>
            <a:r>
              <a:rPr lang="en-GB" dirty="0"/>
              <a:t>We had to put less work into the product to achieve our end </a:t>
            </a:r>
            <a:r>
              <a:rPr lang="en-GB" dirty="0" smtClean="0"/>
              <a:t>goals</a:t>
            </a:r>
          </a:p>
          <a:p>
            <a:pPr lvl="1"/>
            <a:r>
              <a:rPr lang="en-GB" dirty="0" smtClean="0"/>
              <a:t>Some of this is due to the deployment differences but not all of it</a:t>
            </a:r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759730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94348"/>
          </a:xfrm>
        </p:spPr>
        <p:txBody>
          <a:bodyPr/>
          <a:lstStyle/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Lessons Learnt </a:t>
            </a:r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2/2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95894"/>
            <a:ext cx="8596668" cy="3880773"/>
          </a:xfrm>
        </p:spPr>
        <p:txBody>
          <a:bodyPr/>
          <a:lstStyle/>
          <a:p>
            <a:r>
              <a:rPr lang="en-GB" dirty="0"/>
              <a:t>Security was more of a challenge than necessary</a:t>
            </a:r>
          </a:p>
          <a:p>
            <a:endParaRPr lang="en-GB" dirty="0" smtClean="0"/>
          </a:p>
          <a:p>
            <a:r>
              <a:rPr lang="en-GB" dirty="0" smtClean="0"/>
              <a:t>Designing our next ‘VDC’ is going to be more challenging</a:t>
            </a:r>
          </a:p>
          <a:p>
            <a:pPr lvl="1"/>
            <a:r>
              <a:rPr lang="en-GB" dirty="0" smtClean="0"/>
              <a:t>A decision needs to be made on whether to keep both hypervisors</a:t>
            </a:r>
          </a:p>
          <a:p>
            <a:pPr lvl="1"/>
            <a:endParaRPr lang="en-GB" dirty="0" smtClean="0"/>
          </a:p>
          <a:p>
            <a:r>
              <a:rPr lang="en-GB" dirty="0" smtClean="0"/>
              <a:t>Capacity planning is more challenging as you can’t be sure which platform a vendor will support or request</a:t>
            </a:r>
          </a:p>
          <a:p>
            <a:pPr lvl="1"/>
            <a:r>
              <a:rPr lang="en-GB" dirty="0" smtClean="0"/>
              <a:t>We can pretty much say </a:t>
            </a:r>
            <a:r>
              <a:rPr lang="en-GB" dirty="0" err="1" smtClean="0"/>
              <a:t>ESXi</a:t>
            </a:r>
            <a:r>
              <a:rPr lang="en-GB" dirty="0" smtClean="0"/>
              <a:t> is always supported and as such I would consider it the preferred option if I had to pick one hypervisor</a:t>
            </a:r>
          </a:p>
          <a:p>
            <a:pPr marL="0" indent="0">
              <a:buNone/>
            </a:pPr>
            <a:endParaRPr lang="en-GB" dirty="0" smtClean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67207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Thinking of making a change?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32490"/>
            <a:ext cx="9201184" cy="3880773"/>
          </a:xfrm>
        </p:spPr>
        <p:txBody>
          <a:bodyPr>
            <a:noAutofit/>
          </a:bodyPr>
          <a:lstStyle/>
          <a:p>
            <a:r>
              <a:rPr lang="en-GB" dirty="0"/>
              <a:t>Try and run one product as it will simplify your </a:t>
            </a:r>
            <a:r>
              <a:rPr lang="en-GB" dirty="0" smtClean="0"/>
              <a:t>setup</a:t>
            </a:r>
          </a:p>
          <a:p>
            <a:endParaRPr lang="en-GB" dirty="0"/>
          </a:p>
          <a:p>
            <a:r>
              <a:rPr lang="en-GB" dirty="0"/>
              <a:t>If you intend to add another first understand how the product aligns with your strategy – what will it bring that helps you achieve business goals</a:t>
            </a:r>
            <a:r>
              <a:rPr lang="en-GB" dirty="0" smtClean="0"/>
              <a:t>?</a:t>
            </a:r>
          </a:p>
          <a:p>
            <a:endParaRPr lang="en-GB" dirty="0" smtClean="0"/>
          </a:p>
          <a:p>
            <a:r>
              <a:rPr lang="en-GB" dirty="0" smtClean="0"/>
              <a:t>Have clearly defined objectives and metrics to measure success against</a:t>
            </a:r>
          </a:p>
          <a:p>
            <a:pPr lvl="1"/>
            <a:r>
              <a:rPr lang="en-GB" sz="1800" dirty="0" smtClean="0"/>
              <a:t>Do not rely on subjective opinions as your only measure</a:t>
            </a:r>
          </a:p>
          <a:p>
            <a:pPr lvl="1"/>
            <a:endParaRPr lang="en-GB" sz="1800" dirty="0" smtClean="0"/>
          </a:p>
          <a:p>
            <a:r>
              <a:rPr lang="en-GB" dirty="0" smtClean="0"/>
              <a:t>Engage with the community – ask if you can visit organisations who have been through this process, speak with their engineers</a:t>
            </a:r>
          </a:p>
          <a:p>
            <a:endParaRPr lang="en-GB" dirty="0" smtClean="0"/>
          </a:p>
          <a:p>
            <a:pPr marL="0" indent="0">
              <a:buNone/>
            </a:pPr>
            <a:r>
              <a:rPr lang="en-GB" i="1" dirty="0" smtClean="0"/>
              <a:t>Do not look to others to give you your ‘right answer’ – do your own homework</a:t>
            </a:r>
          </a:p>
        </p:txBody>
      </p:sp>
    </p:spTree>
    <p:extLst>
      <p:ext uri="{BB962C8B-B14F-4D97-AF65-F5344CB8AC3E}">
        <p14:creationId xmlns:p14="http://schemas.microsoft.com/office/powerpoint/2010/main" val="3133873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95" y="2542328"/>
            <a:ext cx="4026990" cy="3881437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Questions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4602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Feedback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696050"/>
            <a:ext cx="8596668" cy="44256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3600" dirty="0" smtClean="0"/>
              <a:t>Feedback is truly valued; either directly or via the team at </a:t>
            </a:r>
            <a:r>
              <a:rPr lang="en-GB" sz="3600" dirty="0" err="1" smtClean="0"/>
              <a:t>TechUG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2372007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42551"/>
          </a:xfrm>
        </p:spPr>
        <p:txBody>
          <a:bodyPr/>
          <a:lstStyle/>
          <a:p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Get-Disclaimer | Write-Host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48697"/>
            <a:ext cx="8596668" cy="44872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Before we begin –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Work require me to remain anonymous</a:t>
            </a:r>
          </a:p>
          <a:p>
            <a:endParaRPr lang="en-GB" dirty="0" smtClean="0"/>
          </a:p>
          <a:p>
            <a:r>
              <a:rPr lang="en-GB" dirty="0" smtClean="0"/>
              <a:t>My </a:t>
            </a:r>
            <a:r>
              <a:rPr lang="en-GB" dirty="0"/>
              <a:t>experience is derived from the setup and our needs – mileage may </a:t>
            </a:r>
            <a:r>
              <a:rPr lang="en-GB" dirty="0" smtClean="0"/>
              <a:t>vary</a:t>
            </a:r>
          </a:p>
          <a:p>
            <a:pPr lvl="1"/>
            <a:r>
              <a:rPr lang="en-GB" sz="1800" dirty="0" smtClean="0"/>
              <a:t>Opinions are subjective though you can totally trust mine </a:t>
            </a:r>
            <a:r>
              <a:rPr lang="en-GB" sz="1800" dirty="0" smtClean="0">
                <a:sym typeface="Wingdings" panose="05000000000000000000" pitchFamily="2" charset="2"/>
              </a:rPr>
              <a:t></a:t>
            </a:r>
          </a:p>
          <a:p>
            <a:pPr lvl="1"/>
            <a:endParaRPr lang="en-GB" sz="1800" dirty="0" smtClean="0"/>
          </a:p>
          <a:p>
            <a:r>
              <a:rPr lang="en-GB" dirty="0" smtClean="0"/>
              <a:t>This journey covers a five year period</a:t>
            </a:r>
          </a:p>
          <a:p>
            <a:pPr lvl="1"/>
            <a:r>
              <a:rPr lang="en-GB" sz="1800" dirty="0" smtClean="0"/>
              <a:t>Much has changed and I am aware some of the opinions and statements I will make would no longer be valid on current/future deployments</a:t>
            </a:r>
          </a:p>
        </p:txBody>
      </p:sp>
    </p:spTree>
    <p:extLst>
      <p:ext uri="{BB962C8B-B14F-4D97-AF65-F5344CB8AC3E}">
        <p14:creationId xmlns:p14="http://schemas.microsoft.com/office/powerpoint/2010/main" val="1405097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PS C:\&gt; $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env:USERNAME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/>
            </a:r>
            <a:b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Alex </a:t>
            </a:r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Bytes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080033"/>
            <a:ext cx="8596668" cy="3880773"/>
          </a:xfrm>
        </p:spPr>
        <p:txBody>
          <a:bodyPr>
            <a:normAutofit/>
          </a:bodyPr>
          <a:lstStyle/>
          <a:p>
            <a:r>
              <a:rPr lang="en-GB" dirty="0" smtClean="0"/>
              <a:t>Senior engineer for [super secret] organisation</a:t>
            </a:r>
          </a:p>
          <a:p>
            <a:pPr lvl="1"/>
            <a:r>
              <a:rPr lang="en-GB" sz="1800" dirty="0" smtClean="0"/>
              <a:t>Looks after ‘all the things’</a:t>
            </a:r>
          </a:p>
          <a:p>
            <a:pPr lvl="1"/>
            <a:r>
              <a:rPr lang="en-GB" sz="1800" dirty="0" smtClean="0"/>
              <a:t>Small team managing pretty much everything</a:t>
            </a:r>
          </a:p>
          <a:p>
            <a:pPr lvl="1"/>
            <a:endParaRPr lang="en-GB" sz="1800" dirty="0" smtClean="0"/>
          </a:p>
          <a:p>
            <a:r>
              <a:rPr lang="en-GB" dirty="0" smtClean="0"/>
              <a:t>Blogger of IT</a:t>
            </a:r>
          </a:p>
          <a:p>
            <a:pPr lvl="1"/>
            <a:r>
              <a:rPr lang="en-GB" sz="1800" b="1" dirty="0"/>
              <a:t>bytesizedalex.com</a:t>
            </a:r>
            <a:r>
              <a:rPr lang="en-GB" sz="1800" dirty="0"/>
              <a:t> - Byte sized for when a nibble just isn't enough</a:t>
            </a:r>
            <a:r>
              <a:rPr lang="en-GB" sz="1800" dirty="0" smtClean="0"/>
              <a:t>!</a:t>
            </a:r>
          </a:p>
          <a:p>
            <a:pPr lvl="1"/>
            <a:r>
              <a:rPr lang="en-GB" sz="1800" dirty="0" smtClean="0"/>
              <a:t>Twitter - </a:t>
            </a:r>
            <a:r>
              <a:rPr lang="en-GB" sz="1800" b="1" dirty="0" smtClean="0"/>
              <a:t>@</a:t>
            </a:r>
            <a:r>
              <a:rPr lang="en-GB" sz="1800" b="1" dirty="0" err="1" smtClean="0"/>
              <a:t>bytesizedalex</a:t>
            </a:r>
            <a:endParaRPr lang="en-GB" sz="1800" b="1" dirty="0" smtClean="0"/>
          </a:p>
          <a:p>
            <a:pPr lvl="1"/>
            <a:endParaRPr lang="en-GB" sz="18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9453" y="412230"/>
            <a:ext cx="2877956" cy="287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042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Get-Agenda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69936"/>
            <a:ext cx="8596668" cy="3880773"/>
          </a:xfrm>
        </p:spPr>
        <p:txBody>
          <a:bodyPr/>
          <a:lstStyle/>
          <a:p>
            <a:r>
              <a:rPr lang="en-GB" dirty="0" smtClean="0"/>
              <a:t>Some thoughts and experiences comparing the two products</a:t>
            </a:r>
          </a:p>
          <a:p>
            <a:endParaRPr lang="en-GB" dirty="0" smtClean="0"/>
          </a:p>
          <a:p>
            <a:r>
              <a:rPr lang="en-GB" dirty="0" smtClean="0"/>
              <a:t>5 years of events and experience is difficult to </a:t>
            </a:r>
            <a:r>
              <a:rPr lang="en-GB" dirty="0" smtClean="0"/>
              <a:t>condense</a:t>
            </a:r>
          </a:p>
          <a:p>
            <a:pPr lvl="1"/>
            <a:r>
              <a:rPr lang="en-GB" dirty="0" smtClean="0"/>
              <a:t>Shortened version of this talk so we will move pretty quick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Time for questions at the end but please feel free to wave your arms around enthusiastically if you have any during the talk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3917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How did we end up with two hypervisors?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2891" y="1930400"/>
            <a:ext cx="3965554" cy="4311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413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760" y="588160"/>
            <a:ext cx="1787243" cy="270885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51282" y="1224527"/>
            <a:ext cx="6705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i="1" dirty="0" smtClean="0"/>
              <a:t>“I’ve heard this Hyper-V thing is totally awesome. We should definitely deploy it in production. Also Microsoft say it is free!”</a:t>
            </a:r>
          </a:p>
          <a:p>
            <a:endParaRPr lang="en-GB" sz="2800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1125" y="2952515"/>
            <a:ext cx="4762500" cy="338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895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2020"/>
          </a:xfrm>
        </p:spPr>
        <p:txBody>
          <a:bodyPr/>
          <a:lstStyle/>
          <a:p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Management Goals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77334" y="1793330"/>
            <a:ext cx="8596668" cy="3880773"/>
          </a:xfrm>
        </p:spPr>
        <p:txBody>
          <a:bodyPr/>
          <a:lstStyle/>
          <a:p>
            <a:r>
              <a:rPr lang="en-GB" dirty="0" smtClean="0"/>
              <a:t>Hyper-V was to replace </a:t>
            </a:r>
            <a:r>
              <a:rPr lang="en-GB" dirty="0" err="1" smtClean="0"/>
              <a:t>ESXi</a:t>
            </a:r>
            <a:endParaRPr lang="en-GB" dirty="0" smtClean="0"/>
          </a:p>
          <a:p>
            <a:pPr lvl="1"/>
            <a:r>
              <a:rPr lang="en-GB" sz="1800" dirty="0" smtClean="0"/>
              <a:t>Identified as a cost saving – no need for VMware licensing</a:t>
            </a:r>
          </a:p>
          <a:p>
            <a:pPr lvl="1"/>
            <a:r>
              <a:rPr lang="en-GB" sz="1800" dirty="0" smtClean="0"/>
              <a:t>Existing </a:t>
            </a:r>
            <a:r>
              <a:rPr lang="en-GB" sz="1800" dirty="0" err="1" smtClean="0"/>
              <a:t>ESXi</a:t>
            </a:r>
            <a:r>
              <a:rPr lang="en-GB" sz="1800" dirty="0" smtClean="0"/>
              <a:t> to only exist long enough for us to migrate away</a:t>
            </a:r>
          </a:p>
          <a:p>
            <a:pPr lvl="1"/>
            <a:r>
              <a:rPr lang="en-GB" sz="1800" dirty="0" err="1" smtClean="0"/>
              <a:t>ESXi</a:t>
            </a:r>
            <a:r>
              <a:rPr lang="en-GB" sz="1800" dirty="0" smtClean="0"/>
              <a:t> cluster not to be grown</a:t>
            </a:r>
          </a:p>
          <a:p>
            <a:pPr lvl="1"/>
            <a:endParaRPr lang="en-GB" sz="1800" dirty="0" smtClean="0"/>
          </a:p>
          <a:p>
            <a:r>
              <a:rPr lang="en-GB" dirty="0" smtClean="0"/>
              <a:t>We have a large Enterprise Agreement (EA) with Microsoft so the logic was understandable</a:t>
            </a:r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925063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Team Reaction To Hyper-V News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1819" y="1605961"/>
            <a:ext cx="3507698" cy="4990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010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Setup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70087"/>
            <a:ext cx="8596668" cy="3880773"/>
          </a:xfrm>
        </p:spPr>
        <p:txBody>
          <a:bodyPr>
            <a:normAutofit/>
          </a:bodyPr>
          <a:lstStyle/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r>
              <a:rPr lang="en-GB" dirty="0" smtClean="0"/>
              <a:t>A </a:t>
            </a:r>
            <a:r>
              <a:rPr lang="en-GB" dirty="0"/>
              <a:t>second </a:t>
            </a:r>
            <a:r>
              <a:rPr lang="en-GB" dirty="0" err="1" smtClean="0"/>
              <a:t>ESXi</a:t>
            </a:r>
            <a:r>
              <a:rPr lang="en-GB" dirty="0" smtClean="0"/>
              <a:t> cluster </a:t>
            </a:r>
            <a:r>
              <a:rPr lang="en-GB" dirty="0"/>
              <a:t>exists at our third DC – this hosts our witness appliances and file share witness for Microsoft Failover Clusters</a:t>
            </a:r>
          </a:p>
          <a:p>
            <a:pPr lvl="1"/>
            <a:r>
              <a:rPr lang="en-GB" sz="1800" dirty="0"/>
              <a:t>Important note – some of our witness appliances could </a:t>
            </a:r>
            <a:r>
              <a:rPr lang="en-GB" sz="1800" u="sng" dirty="0"/>
              <a:t>only</a:t>
            </a:r>
            <a:r>
              <a:rPr lang="en-GB" sz="1800" dirty="0"/>
              <a:t> be deployed on </a:t>
            </a:r>
            <a:r>
              <a:rPr lang="en-GB" sz="1800" dirty="0" err="1"/>
              <a:t>ESXi</a:t>
            </a:r>
            <a:endParaRPr lang="en-GB" sz="1800" dirty="0"/>
          </a:p>
          <a:p>
            <a:endParaRPr lang="en-GB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28411886"/>
              </p:ext>
            </p:extLst>
          </p:nvPr>
        </p:nvGraphicFramePr>
        <p:xfrm>
          <a:off x="677334" y="1748358"/>
          <a:ext cx="859631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8156">
                  <a:extLst>
                    <a:ext uri="{9D8B030D-6E8A-4147-A177-3AD203B41FA5}">
                      <a16:colId xmlns:a16="http://schemas.microsoft.com/office/drawing/2014/main" val="18874732"/>
                    </a:ext>
                  </a:extLst>
                </a:gridCol>
                <a:gridCol w="4298156">
                  <a:extLst>
                    <a:ext uri="{9D8B030D-6E8A-4147-A177-3AD203B41FA5}">
                      <a16:colId xmlns:a16="http://schemas.microsoft.com/office/drawing/2014/main" val="15243854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VMware </a:t>
                      </a:r>
                      <a:r>
                        <a:rPr lang="en-GB" dirty="0" err="1" smtClean="0"/>
                        <a:t>ESXi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Microsoft</a:t>
                      </a:r>
                      <a:r>
                        <a:rPr lang="en-GB" baseline="0" dirty="0" smtClean="0"/>
                        <a:t> Hyper-V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210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vSphere 5.5 (6.5U1 now)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Server 2012 R2</a:t>
                      </a:r>
                      <a:r>
                        <a:rPr lang="en-GB" baseline="0" dirty="0" smtClean="0"/>
                        <a:t> Core Edition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1822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All hosts in one cluster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Two clusters – SQL and ‘anything else’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51293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DRS Rules for VM placement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Possible and Preferred owners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56717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ALUA / Peer Persistence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CSVs using CLX extension software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49416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0570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953</Words>
  <Application>Microsoft Office PowerPoint</Application>
  <PresentationFormat>Widescreen</PresentationFormat>
  <Paragraphs>129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Trebuchet MS</vt:lpstr>
      <vt:lpstr>Wingdings</vt:lpstr>
      <vt:lpstr>Wingdings 3</vt:lpstr>
      <vt:lpstr>Facet</vt:lpstr>
      <vt:lpstr>Running Production Hyper-V and vSphere ESXi   A user comparison</vt:lpstr>
      <vt:lpstr>Get-Disclaimer | Write-Host</vt:lpstr>
      <vt:lpstr>PS C:\&gt; $env:USERNAME Alex Bytes</vt:lpstr>
      <vt:lpstr>Get-Agenda</vt:lpstr>
      <vt:lpstr>How did we end up with two hypervisors?</vt:lpstr>
      <vt:lpstr>PowerPoint Presentation</vt:lpstr>
      <vt:lpstr>Management Goals</vt:lpstr>
      <vt:lpstr>Team Reaction To Hyper-V News</vt:lpstr>
      <vt:lpstr>Setup</vt:lpstr>
      <vt:lpstr>PowerPoint Presentation</vt:lpstr>
      <vt:lpstr>Systems Management</vt:lpstr>
      <vt:lpstr>Deployment Methods</vt:lpstr>
      <vt:lpstr>Monitoring</vt:lpstr>
      <vt:lpstr>Stability</vt:lpstr>
      <vt:lpstr>Lessons Learnt 1/2</vt:lpstr>
      <vt:lpstr>Lessons Learnt 2/2</vt:lpstr>
      <vt:lpstr>Thinking of making a change?</vt:lpstr>
      <vt:lpstr>Questions</vt:lpstr>
      <vt:lpstr>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2018-04-16T19:29:45Z</dcterms:created>
  <dcterms:modified xsi:type="dcterms:W3CDTF">2018-04-16T19:29:51Z</dcterms:modified>
</cp:coreProperties>
</file>

<file path=docProps/thumbnail.jpeg>
</file>